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6" r:id="rId2"/>
    <p:sldId id="394" r:id="rId3"/>
    <p:sldId id="3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E600EF-21D5-462A-AABE-1AB0B54E2F0C}" v="4" dt="2023-01-09T16:30:37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Magee" userId="5c577bed-5d92-4702-b4de-faeacd0f8686" providerId="ADAL" clId="{B1B2F8C9-1F03-4535-B8FD-CACBE09FA5FA}"/>
    <pc:docChg chg="modSld">
      <pc:chgData name="John Magee" userId="5c577bed-5d92-4702-b4de-faeacd0f8686" providerId="ADAL" clId="{B1B2F8C9-1F03-4535-B8FD-CACBE09FA5FA}" dt="2023-01-10T14:50:11.137" v="2" actId="20577"/>
      <pc:docMkLst>
        <pc:docMk/>
      </pc:docMkLst>
      <pc:sldChg chg="modSp mod">
        <pc:chgData name="John Magee" userId="5c577bed-5d92-4702-b4de-faeacd0f8686" providerId="ADAL" clId="{B1B2F8C9-1F03-4535-B8FD-CACBE09FA5FA}" dt="2023-01-10T14:50:11.137" v="2" actId="20577"/>
        <pc:sldMkLst>
          <pc:docMk/>
          <pc:sldMk cId="3678352136" sldId="396"/>
        </pc:sldMkLst>
        <pc:spChg chg="mod">
          <ac:chgData name="John Magee" userId="5c577bed-5d92-4702-b4de-faeacd0f8686" providerId="ADAL" clId="{B1B2F8C9-1F03-4535-B8FD-CACBE09FA5FA}" dt="2023-01-10T14:50:11.137" v="2" actId="20577"/>
          <ac:spMkLst>
            <pc:docMk/>
            <pc:sldMk cId="3678352136" sldId="396"/>
            <ac:spMk id="3" creationId="{82DAD617-0A0E-4A3E-8BFD-5FF74B6F9D6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75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425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635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939023-6DC6-4E1D-8416-1C9D6750E708}"/>
              </a:ext>
            </a:extLst>
          </p:cNvPr>
          <p:cNvCxnSpPr>
            <a:cxnSpLocks/>
            <a:endCxn id="8" idx="1"/>
          </p:cNvCxnSpPr>
          <p:nvPr userDrawn="1"/>
        </p:nvCxnSpPr>
        <p:spPr>
          <a:xfrm>
            <a:off x="407990" y="885825"/>
            <a:ext cx="1126966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CDC2C2C-939B-4BC1-A700-B0FE481BD66C}"/>
              </a:ext>
            </a:extLst>
          </p:cNvPr>
          <p:cNvSpPr txBox="1">
            <a:spLocks/>
          </p:cNvSpPr>
          <p:nvPr userDrawn="1"/>
        </p:nvSpPr>
        <p:spPr>
          <a:xfrm>
            <a:off x="11677653" y="703265"/>
            <a:ext cx="390525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2666026-713D-47DC-BE21-65C375C4D62D}" type="slidenum">
              <a:rPr lang="en-GB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5ECEBB6-F882-4709-84AB-057CFC27A225}"/>
              </a:ext>
            </a:extLst>
          </p:cNvPr>
          <p:cNvCxnSpPr>
            <a:cxnSpLocks/>
          </p:cNvCxnSpPr>
          <p:nvPr userDrawn="1"/>
        </p:nvCxnSpPr>
        <p:spPr>
          <a:xfrm>
            <a:off x="407991" y="6215063"/>
            <a:ext cx="1116908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2FD2A67E-664D-4C1C-9738-C698FE00CEEF}"/>
              </a:ext>
            </a:extLst>
          </p:cNvPr>
          <p:cNvSpPr txBox="1">
            <a:spLocks/>
          </p:cNvSpPr>
          <p:nvPr userDrawn="1"/>
        </p:nvSpPr>
        <p:spPr>
          <a:xfrm>
            <a:off x="407990" y="6273505"/>
            <a:ext cx="4510844" cy="12412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600" dirty="0">
                <a:solidFill>
                  <a:prstClr val="black"/>
                </a:solidFill>
                <a:latin typeface="Cambria"/>
              </a:rPr>
              <a:t>© Glen Dimplex | Strictly Private &amp; Confidential</a:t>
            </a:r>
          </a:p>
        </p:txBody>
      </p:sp>
      <p:pic>
        <p:nvPicPr>
          <p:cNvPr id="3074" name="Picture 2" descr="Image result for operation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353" y="201461"/>
            <a:ext cx="866447" cy="58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606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114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35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99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281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45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782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F88899-2AFD-41BF-BA92-AB2603A7E261}" type="datetimeFigureOut">
              <a:rPr lang="en-GB" smtClean="0"/>
              <a:t>10/01/2023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50E3D-2112-400D-B408-6D37F3F14E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196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7" name="Picture 6" descr="Logo for Presentations">
            <a:extLst>
              <a:ext uri="{FF2B5EF4-FFF2-40B4-BE49-F238E27FC236}">
                <a16:creationId xmlns:a16="http://schemas.microsoft.com/office/drawing/2014/main" id="{A3A72CAA-FDD8-4AD8-948D-0B350F2D686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6217" y="6102531"/>
            <a:ext cx="1788815" cy="5076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673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6C9C-D0F0-4610-A8DE-47B1931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917" y="71510"/>
            <a:ext cx="10515600" cy="1325563"/>
          </a:xfrm>
        </p:spPr>
        <p:txBody>
          <a:bodyPr>
            <a:normAutofit/>
          </a:bodyPr>
          <a:lstStyle/>
          <a:p>
            <a:r>
              <a:rPr lang="en-IE" sz="2400" b="1" dirty="0"/>
              <a:t>Glen Dimplex Ethical Sourcing - What is </a:t>
            </a:r>
            <a:r>
              <a:rPr lang="en-IE" sz="2400" b="1" dirty="0" err="1"/>
              <a:t>Sedex</a:t>
            </a:r>
            <a:r>
              <a:rPr lang="en-IE" sz="2400" b="1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AD617-0A0E-4A3E-8BFD-5FF74B6F9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917" y="1052451"/>
            <a:ext cx="10515600" cy="5159229"/>
          </a:xfrm>
        </p:spPr>
        <p:txBody>
          <a:bodyPr>
            <a:normAutofit/>
          </a:bodyPr>
          <a:lstStyle/>
          <a:p>
            <a:pPr lvl="1"/>
            <a:r>
              <a:rPr lang="en-GB" sz="1300" dirty="0"/>
              <a:t>It’s all about ESG – Environment, Social &amp; Governance and responsible sourcing </a:t>
            </a:r>
          </a:p>
          <a:p>
            <a:pPr lvl="1"/>
            <a:endParaRPr lang="en-GB" sz="1300" dirty="0"/>
          </a:p>
          <a:p>
            <a:pPr lvl="1"/>
            <a:r>
              <a:rPr lang="en-GB" sz="1300" dirty="0"/>
              <a:t>A not-for-profit organisation that aims to improve ethical and responsible business practices in global supply chains</a:t>
            </a:r>
            <a:endParaRPr lang="en-IE" sz="1300" dirty="0"/>
          </a:p>
          <a:p>
            <a:pPr lvl="1"/>
            <a:endParaRPr lang="en-IE" sz="1300" dirty="0"/>
          </a:p>
          <a:p>
            <a:pPr lvl="1"/>
            <a:r>
              <a:rPr lang="en-IE" sz="1300" dirty="0"/>
              <a:t>Stands for: </a:t>
            </a:r>
            <a:r>
              <a:rPr lang="en-IE" sz="1300" b="1" dirty="0"/>
              <a:t>S</a:t>
            </a:r>
            <a:r>
              <a:rPr lang="en-IE" sz="1300" dirty="0"/>
              <a:t>upplier </a:t>
            </a:r>
            <a:r>
              <a:rPr lang="en-IE" sz="1300" b="1" dirty="0"/>
              <a:t>E</a:t>
            </a:r>
            <a:r>
              <a:rPr lang="en-IE" sz="1300" dirty="0"/>
              <a:t>thical </a:t>
            </a:r>
            <a:r>
              <a:rPr lang="en-IE" sz="1300" b="1" dirty="0"/>
              <a:t>D</a:t>
            </a:r>
            <a:r>
              <a:rPr lang="en-IE" sz="1300" dirty="0"/>
              <a:t>ata </a:t>
            </a:r>
            <a:r>
              <a:rPr lang="en-IE" sz="1300" b="1" dirty="0"/>
              <a:t>Ex</a:t>
            </a:r>
            <a:r>
              <a:rPr lang="en-IE" sz="1300" dirty="0"/>
              <a:t>change </a:t>
            </a:r>
          </a:p>
          <a:p>
            <a:pPr lvl="1"/>
            <a:endParaRPr lang="en-IE" sz="1300" dirty="0"/>
          </a:p>
          <a:p>
            <a:pPr lvl="1"/>
            <a:r>
              <a:rPr lang="en-IE" sz="1300" dirty="0"/>
              <a:t>An online system/database that allows suppliers to maintain data on ethical &amp; responsible practices and allows them to share this information with their customers </a:t>
            </a:r>
          </a:p>
          <a:p>
            <a:pPr lvl="1"/>
            <a:endParaRPr lang="en-IE" sz="1300" dirty="0"/>
          </a:p>
          <a:p>
            <a:pPr lvl="1"/>
            <a:r>
              <a:rPr lang="en-GB" sz="1300" dirty="0"/>
              <a:t>Helps businesses to gain visibility into their supply chain, manage risks, and report to stakeholders with the </a:t>
            </a:r>
            <a:r>
              <a:rPr lang="en-GB" sz="1300" dirty="0" err="1"/>
              <a:t>Sedex</a:t>
            </a:r>
            <a:r>
              <a:rPr lang="en-GB" sz="1300" dirty="0"/>
              <a:t> platform</a:t>
            </a:r>
          </a:p>
          <a:p>
            <a:pPr lvl="1"/>
            <a:endParaRPr lang="en-GB" sz="1300" dirty="0"/>
          </a:p>
          <a:p>
            <a:pPr lvl="1"/>
            <a:r>
              <a:rPr lang="en-GB" sz="1300" dirty="0" err="1"/>
              <a:t>Sedex</a:t>
            </a:r>
            <a:r>
              <a:rPr lang="en-GB" sz="1300" dirty="0"/>
              <a:t> Radar tool helps businesses identify and compare supply chain risks globally </a:t>
            </a:r>
          </a:p>
          <a:p>
            <a:pPr lvl="1"/>
            <a:endParaRPr lang="en-GB" sz="1300" dirty="0"/>
          </a:p>
          <a:p>
            <a:pPr lvl="1"/>
            <a:r>
              <a:rPr lang="en-GB" sz="1300" dirty="0"/>
              <a:t>Protect your reputation and brand by proactively managing supply chain risk.</a:t>
            </a:r>
            <a:endParaRPr lang="en-IE" sz="1300" dirty="0"/>
          </a:p>
          <a:p>
            <a:pPr lvl="1"/>
            <a:endParaRPr lang="en-GB" sz="1300" dirty="0"/>
          </a:p>
          <a:p>
            <a:pPr lvl="1"/>
            <a:r>
              <a:rPr lang="en-GB" sz="1300" dirty="0"/>
              <a:t>Increase efficiencies by accessing supplier data already on the platform </a:t>
            </a:r>
          </a:p>
          <a:p>
            <a:pPr lvl="1"/>
            <a:endParaRPr lang="en-GB" sz="1300" dirty="0"/>
          </a:p>
          <a:p>
            <a:pPr lvl="1"/>
            <a:r>
              <a:rPr lang="en-IE" sz="1300" dirty="0"/>
              <a:t>74,000 members</a:t>
            </a:r>
          </a:p>
          <a:p>
            <a:pPr lvl="1"/>
            <a:endParaRPr lang="en-GB" sz="1300" dirty="0"/>
          </a:p>
          <a:p>
            <a:pPr lvl="1"/>
            <a:endParaRPr lang="en-IE" dirty="0"/>
          </a:p>
          <a:p>
            <a:pPr lvl="1"/>
            <a:endParaRPr lang="en-IE" dirty="0"/>
          </a:p>
          <a:p>
            <a:pPr lvl="1"/>
            <a:endParaRPr lang="en-I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1737D2-D8ED-4440-8D47-D2E28CB17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284" y="37403"/>
            <a:ext cx="1524000" cy="752475"/>
          </a:xfrm>
          <a:prstGeom prst="rect">
            <a:avLst/>
          </a:prstGeom>
        </p:spPr>
      </p:pic>
      <p:pic>
        <p:nvPicPr>
          <p:cNvPr id="7" name="Graphic 6" descr="Factory with solid fill">
            <a:extLst>
              <a:ext uri="{FF2B5EF4-FFF2-40B4-BE49-F238E27FC236}">
                <a16:creationId xmlns:a16="http://schemas.microsoft.com/office/drawing/2014/main" id="{44E895B7-C3AF-4DC4-89AA-2C0856E218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1441" y="2749992"/>
            <a:ext cx="1764145" cy="176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52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6C9C-D0F0-4610-A8DE-47B1931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917" y="71510"/>
            <a:ext cx="10515600" cy="1325563"/>
          </a:xfrm>
        </p:spPr>
        <p:txBody>
          <a:bodyPr>
            <a:normAutofit/>
          </a:bodyPr>
          <a:lstStyle/>
          <a:p>
            <a:r>
              <a:rPr lang="en-IE" sz="2400" b="1" dirty="0"/>
              <a:t>Glen Dimplex Ethical Sourcing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AD617-0A0E-4A3E-8BFD-5FF74B6F9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514"/>
            <a:ext cx="10515600" cy="5159229"/>
          </a:xfrm>
        </p:spPr>
        <p:txBody>
          <a:bodyPr>
            <a:normAutofit fontScale="55000" lnSpcReduction="20000"/>
          </a:bodyPr>
          <a:lstStyle/>
          <a:p>
            <a:r>
              <a:rPr lang="en-IE" b="1" dirty="0"/>
              <a:t>Background</a:t>
            </a:r>
          </a:p>
          <a:p>
            <a:pPr lvl="1"/>
            <a:r>
              <a:rPr lang="en-IE" dirty="0"/>
              <a:t>The Glen Dimplex Group Sustainability Report launched in July 2022 states that we will:</a:t>
            </a:r>
          </a:p>
          <a:p>
            <a:pPr lvl="2"/>
            <a:r>
              <a:rPr lang="en-IE" dirty="0"/>
              <a:t>consider Environmental, Social and Governance (ESG) issues in all our decisions. All of this needs to be underpinned by robust policies and ways of working.</a:t>
            </a:r>
          </a:p>
          <a:p>
            <a:pPr lvl="2"/>
            <a:r>
              <a:rPr lang="en-IE" dirty="0"/>
              <a:t>ensure zero modern slavery in our supply chain</a:t>
            </a:r>
          </a:p>
          <a:p>
            <a:pPr lvl="1"/>
            <a:r>
              <a:rPr lang="en-IE" dirty="0"/>
              <a:t>Increasing number of queries from customers globally regarding the Glen Dimplex approach to ESG</a:t>
            </a:r>
          </a:p>
          <a:p>
            <a:pPr lvl="1"/>
            <a:r>
              <a:rPr lang="en-IE" dirty="0"/>
              <a:t>Procurement has responsibility for ensuring Ethical Sourcing</a:t>
            </a:r>
          </a:p>
          <a:p>
            <a:pPr marL="457200" lvl="1" indent="0">
              <a:buNone/>
            </a:pPr>
            <a:endParaRPr lang="en-IE" dirty="0"/>
          </a:p>
          <a:p>
            <a:r>
              <a:rPr lang="en-IE" b="1" dirty="0"/>
              <a:t>Policies</a:t>
            </a:r>
          </a:p>
          <a:p>
            <a:pPr lvl="1"/>
            <a:r>
              <a:rPr lang="en-IE" dirty="0"/>
              <a:t>Group Ethical Sourcing Policy </a:t>
            </a:r>
          </a:p>
          <a:p>
            <a:pPr lvl="1"/>
            <a:r>
              <a:rPr lang="en-IE" dirty="0"/>
              <a:t>Glen Dimplex Code of Business Ethics and Conduct</a:t>
            </a:r>
          </a:p>
          <a:p>
            <a:pPr lvl="1"/>
            <a:r>
              <a:rPr lang="en-IE" dirty="0"/>
              <a:t>All Procurement staff to read and be familiar with the Policy &amp; Code </a:t>
            </a:r>
          </a:p>
          <a:p>
            <a:pPr lvl="2"/>
            <a:r>
              <a:rPr lang="en-IE" sz="2400" dirty="0"/>
              <a:t>should be part of employee induction with training records maintained</a:t>
            </a:r>
          </a:p>
          <a:p>
            <a:pPr marL="457200" lvl="1" indent="0">
              <a:buNone/>
            </a:pPr>
            <a:endParaRPr lang="en-IE" dirty="0"/>
          </a:p>
          <a:p>
            <a:r>
              <a:rPr lang="en-IE" b="1" dirty="0"/>
              <a:t>Roles &amp; Responsibility</a:t>
            </a:r>
          </a:p>
          <a:p>
            <a:pPr lvl="1"/>
            <a:r>
              <a:rPr lang="en-IE" dirty="0"/>
              <a:t>Site level policies and procedures to be maintained</a:t>
            </a:r>
          </a:p>
          <a:p>
            <a:pPr lvl="1"/>
            <a:r>
              <a:rPr lang="en-IE" dirty="0"/>
              <a:t>Local responsibility assigned</a:t>
            </a:r>
          </a:p>
          <a:p>
            <a:pPr lvl="1"/>
            <a:r>
              <a:rPr lang="en-IE" dirty="0"/>
              <a:t>Co-ordination with Group Procurement and GDHK as required</a:t>
            </a:r>
          </a:p>
          <a:p>
            <a:pPr lvl="2"/>
            <a:r>
              <a:rPr lang="en-IE" dirty="0"/>
              <a:t>e.g. working with GDHK on supplier set up and maintenance of records such as audits and signed versions of the Code of Business Ethics and Conduct </a:t>
            </a:r>
          </a:p>
          <a:p>
            <a:endParaRPr lang="en-IE" dirty="0"/>
          </a:p>
          <a:p>
            <a:r>
              <a:rPr lang="en-IE" b="1" dirty="0"/>
              <a:t>Role of GDHK </a:t>
            </a:r>
          </a:p>
          <a:p>
            <a:pPr lvl="1"/>
            <a:r>
              <a:rPr lang="en-IE" dirty="0"/>
              <a:t>Supplier Set-up Questionnaires</a:t>
            </a:r>
          </a:p>
          <a:p>
            <a:pPr lvl="1"/>
            <a:r>
              <a:rPr lang="en-IE" dirty="0"/>
              <a:t>Ensuring suppliers sign the GD Code of Business Ethics and Conduct </a:t>
            </a:r>
          </a:p>
          <a:p>
            <a:pPr lvl="1"/>
            <a:r>
              <a:rPr lang="en-IE" dirty="0"/>
              <a:t>SMETA Audits performed by GDHK Staff</a:t>
            </a:r>
          </a:p>
          <a:p>
            <a:pPr lvl="1"/>
            <a:endParaRPr lang="en-IE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1198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6C9C-D0F0-4610-A8DE-47B1931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917" y="71510"/>
            <a:ext cx="10515600" cy="1325563"/>
          </a:xfrm>
        </p:spPr>
        <p:txBody>
          <a:bodyPr>
            <a:normAutofit/>
          </a:bodyPr>
          <a:lstStyle/>
          <a:p>
            <a:r>
              <a:rPr lang="en-IE" sz="2400" b="1" dirty="0"/>
              <a:t>Glen Dimplex Ethical Sourcing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AD617-0A0E-4A3E-8BFD-5FF74B6F9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909" y="1044472"/>
            <a:ext cx="10515600" cy="515922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IE" dirty="0"/>
          </a:p>
          <a:p>
            <a:r>
              <a:rPr lang="en-IE" sz="1800" b="1" dirty="0" err="1"/>
              <a:t>Sedex</a:t>
            </a:r>
            <a:r>
              <a:rPr lang="en-IE" sz="1800" b="1" dirty="0"/>
              <a:t> Membership</a:t>
            </a:r>
            <a:endParaRPr lang="en-IE" sz="1800" dirty="0"/>
          </a:p>
          <a:p>
            <a:pPr lvl="1"/>
            <a:r>
              <a:rPr lang="en-IE" sz="1500" dirty="0"/>
              <a:t>All business units have been set up with </a:t>
            </a:r>
            <a:r>
              <a:rPr lang="en-IE" sz="1500" dirty="0" err="1"/>
              <a:t>Sedex</a:t>
            </a:r>
            <a:r>
              <a:rPr lang="en-IE" sz="1500" dirty="0"/>
              <a:t> membership</a:t>
            </a:r>
          </a:p>
          <a:p>
            <a:pPr lvl="2"/>
            <a:r>
              <a:rPr lang="en-IE" sz="1500" dirty="0"/>
              <a:t>Subsidiaries of Glen Dimplex Europe Holdings</a:t>
            </a:r>
          </a:p>
          <a:p>
            <a:pPr lvl="2"/>
            <a:r>
              <a:rPr lang="en-IE" sz="1500" dirty="0"/>
              <a:t>Individuals will have access to the </a:t>
            </a:r>
            <a:r>
              <a:rPr lang="en-IE" sz="1500" dirty="0" err="1"/>
              <a:t>Sedex</a:t>
            </a:r>
            <a:r>
              <a:rPr lang="en-IE" sz="1500" dirty="0"/>
              <a:t> on-line platform </a:t>
            </a:r>
          </a:p>
          <a:p>
            <a:pPr lvl="2"/>
            <a:r>
              <a:rPr lang="en-IE" sz="1500" dirty="0"/>
              <a:t>Access to </a:t>
            </a:r>
            <a:r>
              <a:rPr lang="en-IE" sz="1500" dirty="0" err="1"/>
              <a:t>Sedex</a:t>
            </a:r>
            <a:r>
              <a:rPr lang="en-IE" sz="1500" dirty="0"/>
              <a:t> account manager to assist in the use of the online platform</a:t>
            </a:r>
          </a:p>
          <a:p>
            <a:pPr marL="914400" lvl="2" indent="0">
              <a:buNone/>
            </a:pPr>
            <a:endParaRPr lang="en-IE" dirty="0"/>
          </a:p>
          <a:p>
            <a:pPr lvl="1"/>
            <a:r>
              <a:rPr lang="en-IE" sz="1500" dirty="0" err="1"/>
              <a:t>Sedex</a:t>
            </a:r>
            <a:r>
              <a:rPr lang="en-IE" sz="1500" dirty="0"/>
              <a:t> on-line platform tools</a:t>
            </a:r>
          </a:p>
          <a:p>
            <a:pPr lvl="2"/>
            <a:r>
              <a:rPr lang="en-IE" sz="1500" dirty="0"/>
              <a:t>Supply Chain Mapping &amp; Risk Radar</a:t>
            </a:r>
          </a:p>
          <a:p>
            <a:pPr lvl="2"/>
            <a:r>
              <a:rPr lang="en-IE" sz="1500" dirty="0"/>
              <a:t>Tools to be used by individual businesses to asses risks in the supply base</a:t>
            </a:r>
          </a:p>
          <a:p>
            <a:pPr lvl="2"/>
            <a:r>
              <a:rPr lang="en-IE" sz="1500" dirty="0"/>
              <a:t>Suppliers to be requested to join </a:t>
            </a:r>
            <a:r>
              <a:rPr lang="en-IE" sz="1500" dirty="0" err="1"/>
              <a:t>Sedex</a:t>
            </a:r>
            <a:endParaRPr lang="en-IE" sz="1500" dirty="0"/>
          </a:p>
          <a:p>
            <a:pPr lvl="2"/>
            <a:r>
              <a:rPr lang="en-IE" sz="1500" dirty="0"/>
              <a:t>Supply Base continually monitored for risks</a:t>
            </a:r>
          </a:p>
          <a:p>
            <a:pPr lvl="2"/>
            <a:r>
              <a:rPr lang="en-IE" sz="1500" dirty="0"/>
              <a:t>Audit results can be reviewed through </a:t>
            </a:r>
            <a:r>
              <a:rPr lang="en-IE" sz="1500" dirty="0" err="1"/>
              <a:t>Sedex</a:t>
            </a:r>
            <a:r>
              <a:rPr lang="en-IE" sz="1500" dirty="0"/>
              <a:t> platform</a:t>
            </a:r>
          </a:p>
          <a:p>
            <a:pPr lvl="1"/>
            <a:endParaRPr lang="en-I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5C3870-96C2-4A0D-826E-6D5654990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4618" y="1044471"/>
            <a:ext cx="3613838" cy="515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88278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0398A5620B5E4F92BB3C2DB613A74C" ma:contentTypeVersion="15" ma:contentTypeDescription="Create a new document." ma:contentTypeScope="" ma:versionID="b9ac85fcba5c1de8f538441738655234">
  <xsd:schema xmlns:xsd="http://www.w3.org/2001/XMLSchema" xmlns:xs="http://www.w3.org/2001/XMLSchema" xmlns:p="http://schemas.microsoft.com/office/2006/metadata/properties" xmlns:ns2="cc00081c-7a3b-432e-becd-63d74e193fa6" xmlns:ns3="2fc361fc-7d55-4675-85fd-cceb178b9d59" xmlns:ns4="http://schemas.microsoft.com/sharepoint/v4" targetNamespace="http://schemas.microsoft.com/office/2006/metadata/properties" ma:root="true" ma:fieldsID="b3d2bfacca47bc7b4dd22b0ae09b6222" ns2:_="" ns3:_="" ns4:_="">
    <xsd:import namespace="cc00081c-7a3b-432e-becd-63d74e193fa6"/>
    <xsd:import namespace="2fc361fc-7d55-4675-85fd-cceb178b9d59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Location" minOccurs="0"/>
                <xsd:element ref="ns4:IconOverla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00081c-7a3b-432e-becd-63d74e193fa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29772bc0-bb25-42b0-b3fd-d88176d23d15}" ma:internalName="TaxCatchAll" ma:showField="CatchAllData" ma:web="cc00081c-7a3b-432e-becd-63d74e193f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c361fc-7d55-4675-85fd-cceb178b9d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3477999-ae35-48f1-8090-d16f8051ca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00081c-7a3b-432e-becd-63d74e193fa6" xsi:nil="true"/>
    <IconOverlay xmlns="http://schemas.microsoft.com/sharepoint/v4" xsi:nil="true"/>
    <lcf76f155ced4ddcb4097134ff3c332f xmlns="2fc361fc-7d55-4675-85fd-cceb178b9d59">
      <Terms xmlns="http://schemas.microsoft.com/office/infopath/2007/PartnerControls"/>
    </lcf76f155ced4ddcb4097134ff3c332f>
    <_dlc_DocId xmlns="cc00081c-7a3b-432e-becd-63d74e193fa6">DF7ZW3RRAAEW-1610565389-521550</_dlc_DocId>
    <_dlc_DocIdUrl xmlns="cc00081c-7a3b-432e-becd-63d74e193fa6">
      <Url>https://glendimplex.sharepoint.com/sites/ShareGDNorwayDataFDrive/_layouts/15/DocIdRedir.aspx?ID=DF7ZW3RRAAEW-1610565389-521550</Url>
      <Description>DF7ZW3RRAAEW-1610565389-521550</Description>
    </_dlc_DocIdUrl>
  </documentManagement>
</p:properties>
</file>

<file path=customXml/itemProps1.xml><?xml version="1.0" encoding="utf-8"?>
<ds:datastoreItem xmlns:ds="http://schemas.openxmlformats.org/officeDocument/2006/customXml" ds:itemID="{193F359D-464E-453D-8B6C-94F4039B7585}"/>
</file>

<file path=customXml/itemProps2.xml><?xml version="1.0" encoding="utf-8"?>
<ds:datastoreItem xmlns:ds="http://schemas.openxmlformats.org/officeDocument/2006/customXml" ds:itemID="{E132D7C8-2A21-4318-BE1B-D91530C74705}"/>
</file>

<file path=customXml/itemProps3.xml><?xml version="1.0" encoding="utf-8"?>
<ds:datastoreItem xmlns:ds="http://schemas.openxmlformats.org/officeDocument/2006/customXml" ds:itemID="{1D23C31A-B4AF-4B94-BFB3-B2364E441A7C}"/>
</file>

<file path=customXml/itemProps4.xml><?xml version="1.0" encoding="utf-8"?>
<ds:datastoreItem xmlns:ds="http://schemas.openxmlformats.org/officeDocument/2006/customXml" ds:itemID="{2F200DE4-1A92-4DAF-B05D-01674AB38DB4}"/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407</Words>
  <Application>Microsoft Office PowerPoint</Application>
  <PresentationFormat>Widescreen</PresentationFormat>
  <Paragraphs>58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Century Gothic</vt:lpstr>
      <vt:lpstr>1_Office Theme</vt:lpstr>
      <vt:lpstr>Glen Dimplex Ethical Sourcing - What is Sedex?</vt:lpstr>
      <vt:lpstr>Glen Dimplex Ethical Sourcing</vt:lpstr>
      <vt:lpstr>Glen Dimplex Ethical Sourcing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Damian Fenton</dc:creator>
  <cp:lastModifiedBy>John Magee</cp:lastModifiedBy>
  <cp:revision>2</cp:revision>
  <dcterms:created xsi:type="dcterms:W3CDTF">2023-01-06T12:17:01Z</dcterms:created>
  <dcterms:modified xsi:type="dcterms:W3CDTF">2023-01-10T14:50:12Z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0x010100760398A5620B5E4F92BB3C2DB613A74C</vt:lpwstr>
  </property>
  <property fmtid="{D5CDD505-2E9C-101B-9397-08002B2CF9AE}" pid="3" name="_dlc_DocIdItemGuid">
    <vt:lpwstr>704da645-a6b5-40dd-9898-f66e171e528b</vt:lpwstr>
  </property>
</Properties>
</file>